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1" r:id="rId15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0" autoAdjust="0"/>
    <p:restoredTop sz="94660"/>
  </p:normalViewPr>
  <p:slideViewPr>
    <p:cSldViewPr>
      <p:cViewPr varScale="1">
        <p:scale>
          <a:sx n="83" d="100"/>
          <a:sy n="83" d="100"/>
        </p:scale>
        <p:origin x="144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286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138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847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0683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99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24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3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1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851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32457" y="2583256"/>
            <a:ext cx="4879085" cy="757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559557" y="4496075"/>
            <a:ext cx="4024884" cy="1195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93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329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83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0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24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73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7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694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7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90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32457" y="2583256"/>
            <a:ext cx="48056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latin typeface="Arial"/>
                <a:cs typeface="Arial"/>
              </a:rPr>
              <a:t>Structure</a:t>
            </a:r>
            <a:r>
              <a:rPr sz="4800" b="1" spc="-25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of</a:t>
            </a:r>
            <a:r>
              <a:rPr sz="4800" b="1" spc="-40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Egg</a:t>
            </a:r>
            <a:endParaRPr sz="4800">
              <a:latin typeface="Arial"/>
              <a:cs typeface="Arial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7AA14F89-0024-46B5-A39A-1043757BE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5863" y="1239852"/>
            <a:ext cx="5384485" cy="2686808"/>
          </a:xfrm>
        </p:spPr>
        <p:txBody>
          <a:bodyPr/>
          <a:lstStyle/>
          <a:p>
            <a:r>
              <a:rPr lang="en-US" dirty="0"/>
              <a:t>Poultry management</a:t>
            </a:r>
            <a:br>
              <a:rPr lang="en-US" dirty="0"/>
            </a:br>
            <a:r>
              <a:rPr lang="en-US" dirty="0"/>
              <a:t>First  stage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 descr="Картинки по запросу logo of the university of basra college of veterinary">
            <a:extLst>
              <a:ext uri="{FF2B5EF4-FFF2-40B4-BE49-F238E27FC236}">
                <a16:creationId xmlns:a16="http://schemas.microsoft.com/office/drawing/2014/main" id="{945725D8-4B33-4E1D-9587-AE24129D2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1549715" cy="154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iversity of Basrah : Rankings, Fees &amp; Courses Details ...">
            <a:extLst>
              <a:ext uri="{FF2B5EF4-FFF2-40B4-BE49-F238E27FC236}">
                <a16:creationId xmlns:a16="http://schemas.microsoft.com/office/drawing/2014/main" id="{25914A16-30EC-4BC6-B611-EE8B01338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13043"/>
            <a:ext cx="1593872" cy="159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عنوان فرعي 3"/>
          <p:cNvSpPr>
            <a:spLocks noGrp="1"/>
          </p:cNvSpPr>
          <p:nvPr>
            <p:ph type="subTitle" idx="4"/>
          </p:nvPr>
        </p:nvSpPr>
        <p:spPr>
          <a:xfrm>
            <a:off x="2559557" y="4496075"/>
            <a:ext cx="4024884" cy="492443"/>
          </a:xfrm>
        </p:spPr>
        <p:txBody>
          <a:bodyPr/>
          <a:lstStyle/>
          <a:p>
            <a:r>
              <a:rPr lang="ar-IQ" dirty="0" smtClean="0"/>
              <a:t>د. زينب عبد الرزاق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7461" y="1853311"/>
            <a:ext cx="22586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800" dirty="0"/>
              <a:t>4)	</a:t>
            </a:r>
            <a:r>
              <a:rPr sz="2800" spc="-10" dirty="0"/>
              <a:t>Egg</a:t>
            </a:r>
            <a:r>
              <a:rPr sz="2800" spc="-55" dirty="0"/>
              <a:t> </a:t>
            </a:r>
            <a:r>
              <a:rPr sz="2800" spc="-5" dirty="0"/>
              <a:t>Shell</a:t>
            </a:r>
            <a:r>
              <a:rPr sz="2800" b="0" spc="-5" dirty="0">
                <a:latin typeface="Arial MT"/>
                <a:cs typeface="Arial MT"/>
              </a:rPr>
              <a:t>: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1140" y="2561970"/>
            <a:ext cx="4873625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spc="-5" dirty="0">
                <a:latin typeface="Arial MT"/>
                <a:cs typeface="Arial MT"/>
              </a:rPr>
              <a:t>It is </a:t>
            </a:r>
            <a:r>
              <a:rPr sz="2000" dirty="0">
                <a:latin typeface="Arial MT"/>
                <a:cs typeface="Arial MT"/>
              </a:rPr>
              <a:t>the </a:t>
            </a:r>
            <a:r>
              <a:rPr sz="2000" spc="-5" dirty="0">
                <a:latin typeface="Arial MT"/>
                <a:cs typeface="Arial MT"/>
              </a:rPr>
              <a:t>outer </a:t>
            </a:r>
            <a:r>
              <a:rPr sz="2000" dirty="0">
                <a:latin typeface="Arial MT"/>
                <a:cs typeface="Arial MT"/>
              </a:rPr>
              <a:t>covering of </a:t>
            </a:r>
            <a:r>
              <a:rPr sz="2000" spc="-5" dirty="0">
                <a:latin typeface="Arial MT"/>
                <a:cs typeface="Arial MT"/>
              </a:rPr>
              <a:t>the egg </a:t>
            </a:r>
            <a:r>
              <a:rPr sz="2000" dirty="0">
                <a:latin typeface="Arial MT"/>
                <a:cs typeface="Arial MT"/>
              </a:rPr>
              <a:t>and </a:t>
            </a:r>
            <a:r>
              <a:rPr sz="2000" spc="-5" dirty="0">
                <a:latin typeface="Arial MT"/>
                <a:cs typeface="Arial MT"/>
              </a:rPr>
              <a:t>is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composed </a:t>
            </a:r>
            <a:r>
              <a:rPr sz="2000" spc="-5" dirty="0">
                <a:latin typeface="Arial MT"/>
                <a:cs typeface="Arial MT"/>
              </a:rPr>
              <a:t>of </a:t>
            </a:r>
            <a:r>
              <a:rPr sz="2000" dirty="0">
                <a:latin typeface="Arial MT"/>
                <a:cs typeface="Arial MT"/>
              </a:rPr>
              <a:t>calcium carbonate </a:t>
            </a:r>
            <a:r>
              <a:rPr sz="2000" spc="-5" dirty="0">
                <a:latin typeface="Arial MT"/>
                <a:cs typeface="Arial MT"/>
              </a:rPr>
              <a:t>CaCo3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(94%), and (4%) </a:t>
            </a:r>
            <a:r>
              <a:rPr sz="2000" dirty="0">
                <a:latin typeface="Arial MT"/>
                <a:cs typeface="Arial MT"/>
              </a:rPr>
              <a:t>protein </a:t>
            </a:r>
            <a:r>
              <a:rPr sz="2000" spc="-5" dirty="0">
                <a:latin typeface="Arial MT"/>
                <a:cs typeface="Arial MT"/>
              </a:rPr>
              <a:t>and is covered </a:t>
            </a:r>
            <a:r>
              <a:rPr sz="2000" dirty="0">
                <a:latin typeface="Arial MT"/>
                <a:cs typeface="Arial MT"/>
              </a:rPr>
              <a:t> with as many as </a:t>
            </a:r>
            <a:r>
              <a:rPr sz="2000" spc="-5" dirty="0">
                <a:latin typeface="Arial MT"/>
                <a:cs typeface="Arial MT"/>
              </a:rPr>
              <a:t>1700-7500 </a:t>
            </a:r>
            <a:r>
              <a:rPr sz="2000" dirty="0">
                <a:latin typeface="Arial MT"/>
                <a:cs typeface="Arial MT"/>
              </a:rPr>
              <a:t>tiny pores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on </a:t>
            </a:r>
            <a:r>
              <a:rPr sz="2000" spc="-5" dirty="0">
                <a:latin typeface="Arial MT"/>
                <a:cs typeface="Arial MT"/>
              </a:rPr>
              <a:t>it which helps in </a:t>
            </a:r>
            <a:r>
              <a:rPr sz="2000" dirty="0">
                <a:latin typeface="Arial MT"/>
                <a:cs typeface="Arial MT"/>
              </a:rPr>
              <a:t>gaseous </a:t>
            </a:r>
            <a:r>
              <a:rPr sz="2000" spc="-5" dirty="0">
                <a:latin typeface="Arial MT"/>
                <a:cs typeface="Arial MT"/>
              </a:rPr>
              <a:t>exchange </a:t>
            </a:r>
            <a:r>
              <a:rPr sz="2000" dirty="0">
                <a:latin typeface="Arial MT"/>
                <a:cs typeface="Arial MT"/>
              </a:rPr>
              <a:t> required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for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embryo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development.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1140" y="4452365"/>
            <a:ext cx="41910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4965" algn="l"/>
                <a:tab pos="355600" algn="l"/>
                <a:tab pos="1065530" algn="l"/>
                <a:tab pos="1862455" algn="l"/>
                <a:tab pos="2319655" algn="l"/>
                <a:tab pos="3495040" algn="l"/>
                <a:tab pos="4036060" algn="l"/>
              </a:tabLst>
            </a:pPr>
            <a:r>
              <a:rPr sz="2000" dirty="0">
                <a:latin typeface="Arial MT"/>
                <a:cs typeface="Arial MT"/>
              </a:rPr>
              <a:t>The	s</a:t>
            </a:r>
            <a:r>
              <a:rPr sz="2000" spc="5" dirty="0">
                <a:latin typeface="Arial MT"/>
                <a:cs typeface="Arial MT"/>
              </a:rPr>
              <a:t>h</a:t>
            </a:r>
            <a:r>
              <a:rPr sz="2000" dirty="0">
                <a:latin typeface="Arial MT"/>
                <a:cs typeface="Arial MT"/>
              </a:rPr>
              <a:t>ell	</a:t>
            </a:r>
            <a:r>
              <a:rPr sz="2000" spc="-5" dirty="0">
                <a:latin typeface="Arial MT"/>
                <a:cs typeface="Arial MT"/>
              </a:rPr>
              <a:t>i</a:t>
            </a:r>
            <a:r>
              <a:rPr sz="2000" dirty="0">
                <a:latin typeface="Arial MT"/>
                <a:cs typeface="Arial MT"/>
              </a:rPr>
              <a:t>s	c</a:t>
            </a:r>
            <a:r>
              <a:rPr sz="2000" spc="5" dirty="0">
                <a:latin typeface="Arial MT"/>
                <a:cs typeface="Arial MT"/>
              </a:rPr>
              <a:t>o</a:t>
            </a:r>
            <a:r>
              <a:rPr sz="2000" dirty="0">
                <a:latin typeface="Arial MT"/>
                <a:cs typeface="Arial MT"/>
              </a:rPr>
              <a:t>v</a:t>
            </a:r>
            <a:r>
              <a:rPr sz="2000" spc="-20" dirty="0">
                <a:latin typeface="Arial MT"/>
                <a:cs typeface="Arial MT"/>
              </a:rPr>
              <a:t>e</a:t>
            </a:r>
            <a:r>
              <a:rPr sz="2000" spc="-10" dirty="0">
                <a:latin typeface="Arial MT"/>
                <a:cs typeface="Arial MT"/>
              </a:rPr>
              <a:t>r</a:t>
            </a:r>
            <a:r>
              <a:rPr sz="2000" dirty="0">
                <a:latin typeface="Arial MT"/>
                <a:cs typeface="Arial MT"/>
              </a:rPr>
              <a:t>ed	by	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4040" y="4452365"/>
            <a:ext cx="45300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93845">
              <a:lnSpc>
                <a:spcPct val="100000"/>
              </a:lnSpc>
              <a:spcBef>
                <a:spcPts val="100"/>
              </a:spcBef>
              <a:tabLst>
                <a:tab pos="1593215" algn="l"/>
                <a:tab pos="2666365" algn="l"/>
                <a:tab pos="3851910" algn="l"/>
              </a:tabLst>
            </a:pPr>
            <a:r>
              <a:rPr sz="2000" dirty="0">
                <a:latin typeface="Arial MT"/>
                <a:cs typeface="Arial MT"/>
              </a:rPr>
              <a:t>thin  tr</a:t>
            </a:r>
            <a:r>
              <a:rPr sz="2000" spc="-1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nsp</a:t>
            </a:r>
            <a:r>
              <a:rPr sz="2000" spc="-15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rent	</a:t>
            </a:r>
            <a:r>
              <a:rPr sz="2000" spc="-10" dirty="0">
                <a:latin typeface="Arial MT"/>
                <a:cs typeface="Arial MT"/>
              </a:rPr>
              <a:t>p</a:t>
            </a:r>
            <a:r>
              <a:rPr sz="2000" dirty="0">
                <a:latin typeface="Arial MT"/>
                <a:cs typeface="Arial MT"/>
              </a:rPr>
              <a:t>rotein	coa</a:t>
            </a:r>
            <a:r>
              <a:rPr sz="2000" spc="-10" dirty="0">
                <a:latin typeface="Arial MT"/>
                <a:cs typeface="Arial MT"/>
              </a:rPr>
              <a:t>t</a:t>
            </a:r>
            <a:r>
              <a:rPr sz="2000" dirty="0">
                <a:latin typeface="Arial MT"/>
                <a:cs typeface="Arial MT"/>
              </a:rPr>
              <a:t>ing,	called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74040" y="5061966"/>
            <a:ext cx="452945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Arial"/>
                <a:cs typeface="Arial"/>
              </a:rPr>
              <a:t>cuticle</a:t>
            </a:r>
            <a:r>
              <a:rPr sz="2000" spc="-5" dirty="0">
                <a:latin typeface="Arial MT"/>
                <a:cs typeface="Arial MT"/>
              </a:rPr>
              <a:t>,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It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gives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natural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protection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to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the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 MT"/>
                <a:cs typeface="Arial MT"/>
              </a:rPr>
              <a:t>shell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pores.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0" y="2586227"/>
            <a:ext cx="3543300" cy="335737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664" marR="5080" indent="-10096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Chemical</a:t>
            </a:r>
            <a:r>
              <a:rPr spc="-20" dirty="0"/>
              <a:t> </a:t>
            </a:r>
            <a:r>
              <a:rPr spc="-5" dirty="0"/>
              <a:t>Composition </a:t>
            </a:r>
            <a:r>
              <a:rPr spc="-985" dirty="0"/>
              <a:t> </a:t>
            </a:r>
            <a:r>
              <a:rPr dirty="0"/>
              <a:t>Nutritive</a:t>
            </a:r>
            <a:r>
              <a:rPr spc="-35" dirty="0"/>
              <a:t> </a:t>
            </a:r>
            <a:r>
              <a:rPr spc="-5" dirty="0"/>
              <a:t>Value</a:t>
            </a:r>
            <a:r>
              <a:rPr spc="-1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Egg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3013938"/>
            <a:ext cx="8073390" cy="2728952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3535" algn="just">
              <a:lnSpc>
                <a:spcPct val="100000"/>
              </a:lnSpc>
              <a:spcBef>
                <a:spcPts val="58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Egg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contains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almost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all nutrients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 </a:t>
            </a:r>
            <a:r>
              <a:rPr sz="2000" dirty="0">
                <a:latin typeface="Arial MT"/>
                <a:cs typeface="Arial MT"/>
              </a:rPr>
              <a:t>balanced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proportion.</a:t>
            </a:r>
          </a:p>
          <a:p>
            <a:pPr marL="355600" indent="-343535" algn="just">
              <a:lnSpc>
                <a:spcPct val="100000"/>
              </a:lnSpc>
              <a:spcBef>
                <a:spcPts val="48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Egg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is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rich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 </a:t>
            </a:r>
            <a:r>
              <a:rPr sz="2000" dirty="0">
                <a:latin typeface="Arial MT"/>
                <a:cs typeface="Arial MT"/>
              </a:rPr>
              <a:t>protein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and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low</a:t>
            </a:r>
            <a:r>
              <a:rPr sz="2000" spc="-5" dirty="0">
                <a:latin typeface="Arial MT"/>
                <a:cs typeface="Arial MT"/>
              </a:rPr>
              <a:t> in </a:t>
            </a:r>
            <a:r>
              <a:rPr sz="2000" dirty="0">
                <a:latin typeface="Arial MT"/>
                <a:cs typeface="Arial MT"/>
              </a:rPr>
              <a:t>caloric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value.</a:t>
            </a:r>
          </a:p>
          <a:p>
            <a:pPr marL="355600" marR="5080" indent="-343535" algn="just">
              <a:lnSpc>
                <a:spcPct val="100000"/>
              </a:lnSpc>
              <a:spcBef>
                <a:spcPts val="48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Egg </a:t>
            </a:r>
            <a:r>
              <a:rPr sz="2000" spc="-5" dirty="0">
                <a:latin typeface="Arial MT"/>
                <a:cs typeface="Arial MT"/>
              </a:rPr>
              <a:t>protein is </a:t>
            </a:r>
            <a:r>
              <a:rPr sz="2000" dirty="0">
                <a:latin typeface="Arial MT"/>
                <a:cs typeface="Arial MT"/>
              </a:rPr>
              <a:t>an excellent quality </a:t>
            </a:r>
            <a:r>
              <a:rPr sz="2000" spc="-5" dirty="0">
                <a:latin typeface="Arial MT"/>
                <a:cs typeface="Arial MT"/>
              </a:rPr>
              <a:t>protein </a:t>
            </a:r>
            <a:r>
              <a:rPr sz="2000" dirty="0">
                <a:latin typeface="Arial MT"/>
                <a:cs typeface="Arial MT"/>
              </a:rPr>
              <a:t>of high </a:t>
            </a:r>
            <a:r>
              <a:rPr sz="2000" b="1" spc="-5" dirty="0">
                <a:latin typeface="Arial"/>
                <a:cs typeface="Arial"/>
              </a:rPr>
              <a:t>biological value 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dirty="0">
                <a:latin typeface="Arial MT"/>
                <a:cs typeface="Arial MT"/>
              </a:rPr>
              <a:t>and </a:t>
            </a:r>
            <a:r>
              <a:rPr sz="2000" spc="-5" dirty="0">
                <a:latin typeface="Arial MT"/>
                <a:cs typeface="Arial MT"/>
              </a:rPr>
              <a:t>it is often used as </a:t>
            </a:r>
            <a:r>
              <a:rPr sz="2000" dirty="0">
                <a:latin typeface="Arial MT"/>
                <a:cs typeface="Arial MT"/>
              </a:rPr>
              <a:t>a </a:t>
            </a:r>
            <a:r>
              <a:rPr sz="2000" spc="-5" dirty="0">
                <a:latin typeface="Arial MT"/>
                <a:cs typeface="Arial MT"/>
              </a:rPr>
              <a:t>standard for measuring the </a:t>
            </a:r>
            <a:r>
              <a:rPr sz="2000" dirty="0">
                <a:latin typeface="Arial MT"/>
                <a:cs typeface="Arial MT"/>
              </a:rPr>
              <a:t>quality of </a:t>
            </a:r>
            <a:r>
              <a:rPr sz="2000" spc="-5" dirty="0">
                <a:latin typeface="Arial MT"/>
                <a:cs typeface="Arial MT"/>
              </a:rPr>
              <a:t>other </a:t>
            </a:r>
            <a:r>
              <a:rPr sz="2000" dirty="0">
                <a:latin typeface="Arial MT"/>
                <a:cs typeface="Arial MT"/>
              </a:rPr>
              <a:t> food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proteins.</a:t>
            </a:r>
          </a:p>
          <a:p>
            <a:pPr marL="355600" marR="5080" indent="-343535" algn="just">
              <a:lnSpc>
                <a:spcPct val="100000"/>
              </a:lnSpc>
              <a:spcBef>
                <a:spcPts val="48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>
                <a:latin typeface="Arial MT"/>
                <a:cs typeface="Arial MT"/>
              </a:rPr>
              <a:t>The </a:t>
            </a:r>
            <a:r>
              <a:rPr sz="2000" spc="-5" dirty="0">
                <a:latin typeface="Arial MT"/>
                <a:cs typeface="Arial MT"/>
              </a:rPr>
              <a:t>high </a:t>
            </a:r>
            <a:r>
              <a:rPr sz="2000" dirty="0">
                <a:latin typeface="Arial MT"/>
                <a:cs typeface="Arial MT"/>
              </a:rPr>
              <a:t>biological value of </a:t>
            </a:r>
            <a:r>
              <a:rPr sz="2000" spc="-5" dirty="0">
                <a:latin typeface="Arial MT"/>
                <a:cs typeface="Arial MT"/>
              </a:rPr>
              <a:t>egg protein is </a:t>
            </a:r>
            <a:r>
              <a:rPr sz="2000" dirty="0">
                <a:latin typeface="Arial MT"/>
                <a:cs typeface="Arial MT"/>
              </a:rPr>
              <a:t>due </a:t>
            </a:r>
            <a:r>
              <a:rPr sz="2000" spc="-5" dirty="0">
                <a:latin typeface="Arial MT"/>
                <a:cs typeface="Arial MT"/>
              </a:rPr>
              <a:t>to </a:t>
            </a:r>
            <a:r>
              <a:rPr sz="2000" dirty="0">
                <a:latin typeface="Arial MT"/>
                <a:cs typeface="Arial MT"/>
              </a:rPr>
              <a:t>its amino </a:t>
            </a:r>
            <a:r>
              <a:rPr sz="2000" spc="-5" dirty="0">
                <a:latin typeface="Arial MT"/>
                <a:cs typeface="Arial MT"/>
              </a:rPr>
              <a:t>acid </a:t>
            </a:r>
            <a:r>
              <a:rPr sz="2000" dirty="0">
                <a:latin typeface="Arial MT"/>
                <a:cs typeface="Arial MT"/>
              </a:rPr>
              <a:t> makeup.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Most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the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essential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amino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acids</a:t>
            </a:r>
            <a:r>
              <a:rPr sz="2000" dirty="0">
                <a:latin typeface="Arial MT"/>
                <a:cs typeface="Arial MT"/>
              </a:rPr>
              <a:t> required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by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human </a:t>
            </a:r>
            <a:r>
              <a:rPr sz="2000" dirty="0">
                <a:latin typeface="Arial MT"/>
                <a:cs typeface="Arial MT"/>
              </a:rPr>
              <a:t> beings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are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present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 </a:t>
            </a:r>
            <a:r>
              <a:rPr sz="2000" dirty="0">
                <a:latin typeface="Arial MT"/>
                <a:cs typeface="Arial MT"/>
              </a:rPr>
              <a:t>egg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 </a:t>
            </a:r>
            <a:r>
              <a:rPr sz="2000" dirty="0">
                <a:latin typeface="Arial MT"/>
                <a:cs typeface="Arial MT"/>
              </a:rPr>
              <a:t>balanced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proportion.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664" marR="5080" indent="-10096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Chemical</a:t>
            </a:r>
            <a:r>
              <a:rPr spc="-20" dirty="0"/>
              <a:t> </a:t>
            </a:r>
            <a:r>
              <a:rPr spc="-5" dirty="0"/>
              <a:t>Composition </a:t>
            </a:r>
            <a:r>
              <a:rPr spc="-985" dirty="0"/>
              <a:t> </a:t>
            </a:r>
            <a:r>
              <a:rPr dirty="0"/>
              <a:t>Nutritive</a:t>
            </a:r>
            <a:r>
              <a:rPr spc="-35" dirty="0"/>
              <a:t> </a:t>
            </a:r>
            <a:r>
              <a:rPr spc="-5" dirty="0"/>
              <a:t>Value</a:t>
            </a:r>
            <a:r>
              <a:rPr spc="-1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Egg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3013938"/>
            <a:ext cx="8073390" cy="209867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Almost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all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vitamins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are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present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</a:t>
            </a:r>
            <a:r>
              <a:rPr sz="2000" dirty="0">
                <a:latin typeface="Arial MT"/>
                <a:cs typeface="Arial MT"/>
              </a:rPr>
              <a:t> eggs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excepting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vitamin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C.</a:t>
            </a:r>
            <a:endParaRPr sz="2000">
              <a:latin typeface="Arial MT"/>
              <a:cs typeface="Arial MT"/>
            </a:endParaRPr>
          </a:p>
          <a:p>
            <a:pPr marL="355600" marR="5080" indent="-343535">
              <a:lnSpc>
                <a:spcPct val="100000"/>
              </a:lnSpc>
              <a:spcBef>
                <a:spcPts val="48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The</a:t>
            </a:r>
            <a:r>
              <a:rPr sz="2000" spc="9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fat</a:t>
            </a:r>
            <a:r>
              <a:rPr sz="2000" spc="8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soluble</a:t>
            </a:r>
            <a:r>
              <a:rPr sz="2000" spc="10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vitamins(like</a:t>
            </a:r>
            <a:r>
              <a:rPr sz="2000" spc="8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A,</a:t>
            </a:r>
            <a:r>
              <a:rPr sz="2000" spc="9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D,</a:t>
            </a:r>
            <a:r>
              <a:rPr sz="2000" spc="1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E)</a:t>
            </a:r>
            <a:r>
              <a:rPr sz="2000" spc="10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are</a:t>
            </a:r>
            <a:r>
              <a:rPr sz="2000" spc="10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mainly</a:t>
            </a:r>
            <a:r>
              <a:rPr sz="2000" spc="1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concentrated</a:t>
            </a:r>
            <a:r>
              <a:rPr sz="2000" spc="1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</a:t>
            </a:r>
            <a:r>
              <a:rPr sz="2000" spc="1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the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yolk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part.</a:t>
            </a:r>
            <a:endParaRPr sz="2000">
              <a:latin typeface="Arial MT"/>
              <a:cs typeface="Arial MT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water</a:t>
            </a:r>
            <a:r>
              <a:rPr sz="2000" spc="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soluble</a:t>
            </a:r>
            <a:r>
              <a:rPr sz="2000" spc="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vitamins</a:t>
            </a:r>
            <a:r>
              <a:rPr sz="2000" spc="7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(mainly</a:t>
            </a:r>
            <a:r>
              <a:rPr sz="2000" spc="6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B2,B6,</a:t>
            </a:r>
            <a:r>
              <a:rPr sz="2000" spc="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BI2</a:t>
            </a:r>
            <a:r>
              <a:rPr sz="2000" spc="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,</a:t>
            </a:r>
            <a:r>
              <a:rPr sz="2000" spc="6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pantothenic</a:t>
            </a:r>
            <a:r>
              <a:rPr sz="2000" spc="8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acid,</a:t>
            </a:r>
            <a:r>
              <a:rPr sz="2000" spc="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niacin)</a:t>
            </a:r>
            <a:endParaRPr sz="20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Arial MT"/>
                <a:cs typeface="Arial MT"/>
              </a:rPr>
              <a:t>are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present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both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albumen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and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yolk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parts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egg.</a:t>
            </a:r>
            <a:endParaRPr sz="2000">
              <a:latin typeface="Arial MT"/>
              <a:cs typeface="Arial MT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Egg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is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very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rich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 </a:t>
            </a:r>
            <a:r>
              <a:rPr sz="2000" dirty="0">
                <a:latin typeface="Arial MT"/>
                <a:cs typeface="Arial MT"/>
              </a:rPr>
              <a:t>vitamin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content.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664" marR="5080" indent="-10096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Chemical</a:t>
            </a:r>
            <a:r>
              <a:rPr spc="-20" dirty="0"/>
              <a:t> </a:t>
            </a:r>
            <a:r>
              <a:rPr spc="-5" dirty="0"/>
              <a:t>Composition </a:t>
            </a:r>
            <a:r>
              <a:rPr spc="-985" dirty="0"/>
              <a:t> </a:t>
            </a:r>
            <a:r>
              <a:rPr dirty="0"/>
              <a:t>Nutritive</a:t>
            </a:r>
            <a:r>
              <a:rPr spc="-35" dirty="0"/>
              <a:t> </a:t>
            </a:r>
            <a:r>
              <a:rPr spc="-5" dirty="0"/>
              <a:t>Value</a:t>
            </a:r>
            <a:r>
              <a:rPr spc="-1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Egg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998088"/>
            <a:ext cx="8073390" cy="1611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minerals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like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calcium,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magnesium,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potassium,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sodium,</a:t>
            </a:r>
            <a:r>
              <a:rPr sz="2000" dirty="0">
                <a:latin typeface="Arial MT"/>
                <a:cs typeface="Arial MT"/>
              </a:rPr>
              <a:t> chlorine,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sulphur,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zinc,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copper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and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iodine </a:t>
            </a:r>
            <a:r>
              <a:rPr sz="2000" spc="5" dirty="0">
                <a:latin typeface="Arial MT"/>
                <a:cs typeface="Arial MT"/>
              </a:rPr>
              <a:t>are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present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 </a:t>
            </a:r>
            <a:r>
              <a:rPr sz="2000" dirty="0">
                <a:latin typeface="Arial MT"/>
                <a:cs typeface="Arial MT"/>
              </a:rPr>
              <a:t>lesser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extent.</a:t>
            </a:r>
            <a:endParaRPr sz="2000">
              <a:latin typeface="Arial MT"/>
              <a:cs typeface="Arial MT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48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dirty="0">
                <a:latin typeface="Arial MT"/>
                <a:cs typeface="Arial MT"/>
              </a:rPr>
              <a:t>Egg </a:t>
            </a:r>
            <a:r>
              <a:rPr sz="2000" spc="-5" dirty="0">
                <a:latin typeface="Arial MT"/>
                <a:cs typeface="Arial MT"/>
              </a:rPr>
              <a:t>is </a:t>
            </a:r>
            <a:r>
              <a:rPr sz="2000" dirty="0">
                <a:latin typeface="Arial MT"/>
                <a:cs typeface="Arial MT"/>
              </a:rPr>
              <a:t>also known </a:t>
            </a:r>
            <a:r>
              <a:rPr sz="2000" spc="-10" dirty="0">
                <a:latin typeface="Arial MT"/>
                <a:cs typeface="Arial MT"/>
              </a:rPr>
              <a:t>for its </a:t>
            </a:r>
            <a:r>
              <a:rPr sz="2000" spc="-5" dirty="0">
                <a:latin typeface="Arial MT"/>
                <a:cs typeface="Arial MT"/>
              </a:rPr>
              <a:t>fatty </a:t>
            </a:r>
            <a:r>
              <a:rPr sz="2000" dirty="0">
                <a:latin typeface="Arial MT"/>
                <a:cs typeface="Arial MT"/>
              </a:rPr>
              <a:t>acids. </a:t>
            </a:r>
            <a:r>
              <a:rPr sz="2000" spc="-5" dirty="0">
                <a:latin typeface="Arial MT"/>
                <a:cs typeface="Arial MT"/>
              </a:rPr>
              <a:t>The saturated and unsaturated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fatty </a:t>
            </a:r>
            <a:r>
              <a:rPr sz="2000" dirty="0">
                <a:latin typeface="Arial MT"/>
                <a:cs typeface="Arial MT"/>
              </a:rPr>
              <a:t>acids </a:t>
            </a:r>
            <a:r>
              <a:rPr sz="2000" spc="-5" dirty="0">
                <a:latin typeface="Arial MT"/>
                <a:cs typeface="Arial MT"/>
              </a:rPr>
              <a:t>and </a:t>
            </a:r>
            <a:r>
              <a:rPr sz="2000" dirty="0">
                <a:latin typeface="Arial MT"/>
                <a:cs typeface="Arial MT"/>
              </a:rPr>
              <a:t>cholesterol are mainly present </a:t>
            </a:r>
            <a:r>
              <a:rPr sz="2000" spc="-5" dirty="0">
                <a:latin typeface="Arial MT"/>
                <a:cs typeface="Arial MT"/>
              </a:rPr>
              <a:t>in </a:t>
            </a:r>
            <a:r>
              <a:rPr sz="2000" dirty="0">
                <a:latin typeface="Arial MT"/>
                <a:cs typeface="Arial MT"/>
              </a:rPr>
              <a:t>the yolk </a:t>
            </a:r>
            <a:r>
              <a:rPr sz="2000" spc="-5" dirty="0">
                <a:latin typeface="Arial MT"/>
                <a:cs typeface="Arial MT"/>
              </a:rPr>
              <a:t>portion </a:t>
            </a:r>
            <a:r>
              <a:rPr sz="2000" spc="-15" dirty="0">
                <a:latin typeface="Arial MT"/>
                <a:cs typeface="Arial MT"/>
              </a:rPr>
              <a:t>of 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egg.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08175" y="1636788"/>
            <a:ext cx="6083300" cy="4874895"/>
            <a:chOff x="1408175" y="1636788"/>
            <a:chExt cx="6083300" cy="48748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8175" y="1636788"/>
              <a:ext cx="6083046" cy="487451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52599" y="1981199"/>
              <a:ext cx="5410200" cy="42016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08403" y="1937003"/>
              <a:ext cx="5499100" cy="4290695"/>
            </a:xfrm>
            <a:custGeom>
              <a:avLst/>
              <a:gdLst/>
              <a:ahLst/>
              <a:cxnLst/>
              <a:rect l="l" t="t" r="r" b="b"/>
              <a:pathLst>
                <a:path w="5499100" h="4290695">
                  <a:moveTo>
                    <a:pt x="743584" y="0"/>
                  </a:moveTo>
                  <a:lnTo>
                    <a:pt x="5498592" y="0"/>
                  </a:lnTo>
                  <a:lnTo>
                    <a:pt x="5498592" y="3546983"/>
                  </a:lnTo>
                  <a:lnTo>
                    <a:pt x="5494909" y="3621786"/>
                  </a:lnTo>
                  <a:lnTo>
                    <a:pt x="5483479" y="3695547"/>
                  </a:lnTo>
                  <a:lnTo>
                    <a:pt x="5465318" y="3766908"/>
                  </a:lnTo>
                  <a:lnTo>
                    <a:pt x="5439918" y="3835717"/>
                  </a:lnTo>
                  <a:lnTo>
                    <a:pt x="5408803" y="3900678"/>
                  </a:lnTo>
                  <a:lnTo>
                    <a:pt x="5371592" y="3961930"/>
                  </a:lnTo>
                  <a:lnTo>
                    <a:pt x="5328539" y="4019334"/>
                  </a:lnTo>
                  <a:lnTo>
                    <a:pt x="5280533" y="4072013"/>
                  </a:lnTo>
                  <a:lnTo>
                    <a:pt x="5227828" y="4120057"/>
                  </a:lnTo>
                  <a:lnTo>
                    <a:pt x="5170424" y="4163110"/>
                  </a:lnTo>
                  <a:lnTo>
                    <a:pt x="5109210" y="4200283"/>
                  </a:lnTo>
                  <a:lnTo>
                    <a:pt x="5044186" y="4231487"/>
                  </a:lnTo>
                  <a:lnTo>
                    <a:pt x="4975352" y="4256824"/>
                  </a:lnTo>
                  <a:lnTo>
                    <a:pt x="4903978" y="4274985"/>
                  </a:lnTo>
                  <a:lnTo>
                    <a:pt x="4830191" y="4286364"/>
                  </a:lnTo>
                  <a:lnTo>
                    <a:pt x="4755387" y="4290110"/>
                  </a:lnTo>
                  <a:lnTo>
                    <a:pt x="0" y="4290110"/>
                  </a:lnTo>
                  <a:lnTo>
                    <a:pt x="0" y="743585"/>
                  </a:lnTo>
                  <a:lnTo>
                    <a:pt x="3682" y="668782"/>
                  </a:lnTo>
                  <a:lnTo>
                    <a:pt x="15112" y="594613"/>
                  </a:lnTo>
                  <a:lnTo>
                    <a:pt x="33273" y="523113"/>
                  </a:lnTo>
                  <a:lnTo>
                    <a:pt x="58673" y="454787"/>
                  </a:lnTo>
                  <a:lnTo>
                    <a:pt x="89788" y="389890"/>
                  </a:lnTo>
                  <a:lnTo>
                    <a:pt x="127000" y="328295"/>
                  </a:lnTo>
                  <a:lnTo>
                    <a:pt x="170052" y="270763"/>
                  </a:lnTo>
                  <a:lnTo>
                    <a:pt x="218058" y="218059"/>
                  </a:lnTo>
                  <a:lnTo>
                    <a:pt x="270763" y="170053"/>
                  </a:lnTo>
                  <a:lnTo>
                    <a:pt x="328294" y="127000"/>
                  </a:lnTo>
                  <a:lnTo>
                    <a:pt x="389889" y="89788"/>
                  </a:lnTo>
                  <a:lnTo>
                    <a:pt x="454787" y="58674"/>
                  </a:lnTo>
                  <a:lnTo>
                    <a:pt x="523113" y="33274"/>
                  </a:lnTo>
                  <a:lnTo>
                    <a:pt x="594613" y="15112"/>
                  </a:lnTo>
                  <a:lnTo>
                    <a:pt x="668782" y="3683"/>
                  </a:lnTo>
                  <a:lnTo>
                    <a:pt x="743584" y="0"/>
                  </a:lnTo>
                  <a:close/>
                </a:path>
              </a:pathLst>
            </a:custGeom>
            <a:ln w="883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3314" y="1903602"/>
            <a:ext cx="32067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Structure</a:t>
            </a:r>
            <a:r>
              <a:rPr sz="3200" spc="-70" dirty="0"/>
              <a:t> </a:t>
            </a:r>
            <a:r>
              <a:rPr sz="3200" dirty="0"/>
              <a:t>of</a:t>
            </a:r>
            <a:r>
              <a:rPr sz="3200" spc="-50" dirty="0"/>
              <a:t> </a:t>
            </a:r>
            <a:r>
              <a:rPr sz="3200" dirty="0"/>
              <a:t>Egg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2662504"/>
            <a:ext cx="3701415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6235" algn="l"/>
              </a:tabLst>
            </a:pPr>
            <a:r>
              <a:rPr sz="2400" spc="-5" dirty="0">
                <a:latin typeface="Arial MT"/>
                <a:cs typeface="Arial MT"/>
              </a:rPr>
              <a:t>The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egg</a:t>
            </a:r>
            <a:r>
              <a:rPr sz="2400" spc="-5" dirty="0">
                <a:latin typeface="Arial MT"/>
                <a:cs typeface="Arial MT"/>
              </a:rPr>
              <a:t> consists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:-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Arial MT"/>
              <a:cs typeface="Arial MT"/>
            </a:endParaRPr>
          </a:p>
          <a:p>
            <a:pPr marL="469900" indent="-457834">
              <a:lnSpc>
                <a:spcPct val="100000"/>
              </a:lnSpc>
              <a:buAutoNum type="arabicParenR"/>
              <a:tabLst>
                <a:tab pos="469900" algn="l"/>
                <a:tab pos="470534" algn="l"/>
              </a:tabLst>
            </a:pPr>
            <a:r>
              <a:rPr sz="2400" b="1" spc="-10" dirty="0">
                <a:latin typeface="Arial"/>
                <a:cs typeface="Arial"/>
              </a:rPr>
              <a:t>yolk.</a:t>
            </a:r>
            <a:endParaRPr sz="240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spcBef>
                <a:spcPts val="575"/>
              </a:spcBef>
              <a:buAutoNum type="arabicParenR"/>
              <a:tabLst>
                <a:tab pos="469900" algn="l"/>
                <a:tab pos="470534" algn="l"/>
              </a:tabLst>
            </a:pPr>
            <a:r>
              <a:rPr sz="2400" b="1" dirty="0">
                <a:latin typeface="Arial"/>
                <a:cs typeface="Arial"/>
              </a:rPr>
              <a:t>albumen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or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egg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white.</a:t>
            </a:r>
            <a:endParaRPr sz="240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spcBef>
                <a:spcPts val="580"/>
              </a:spcBef>
              <a:buAutoNum type="arabicParenR"/>
              <a:tabLst>
                <a:tab pos="469900" algn="l"/>
                <a:tab pos="470534" algn="l"/>
              </a:tabLst>
            </a:pPr>
            <a:r>
              <a:rPr sz="2400" b="1" spc="-5" dirty="0">
                <a:latin typeface="Arial"/>
                <a:cs typeface="Arial"/>
              </a:rPr>
              <a:t>shell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membrane.</a:t>
            </a:r>
            <a:endParaRPr sz="240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spcBef>
                <a:spcPts val="575"/>
              </a:spcBef>
              <a:buAutoNum type="arabicParenR"/>
              <a:tabLst>
                <a:tab pos="469900" algn="l"/>
                <a:tab pos="470534" algn="l"/>
              </a:tabLst>
            </a:pPr>
            <a:r>
              <a:rPr sz="2400" b="1" spc="-5" dirty="0">
                <a:latin typeface="Arial"/>
                <a:cs typeface="Arial"/>
              </a:rPr>
              <a:t>shell.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9600" y="2819400"/>
            <a:ext cx="4415028" cy="35402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16807" y="1746885"/>
            <a:ext cx="13087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1)</a:t>
            </a:r>
            <a:r>
              <a:rPr sz="2800" spc="-80" dirty="0"/>
              <a:t> </a:t>
            </a:r>
            <a:r>
              <a:rPr sz="2800" spc="-5" dirty="0"/>
              <a:t>Yolk: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35940" y="2231516"/>
            <a:ext cx="8072120" cy="1177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6235" algn="l"/>
              </a:tabLst>
            </a:pPr>
            <a:r>
              <a:rPr sz="1800" dirty="0">
                <a:latin typeface="Arial MT"/>
                <a:cs typeface="Arial MT"/>
              </a:rPr>
              <a:t>A </a:t>
            </a:r>
            <a:r>
              <a:rPr sz="1800" spc="-5" dirty="0">
                <a:latin typeface="Arial MT"/>
                <a:cs typeface="Arial MT"/>
              </a:rPr>
              <a:t>rounded yellowish colored material is present at </a:t>
            </a:r>
            <a:r>
              <a:rPr sz="1800" dirty="0">
                <a:latin typeface="Arial MT"/>
                <a:cs typeface="Arial MT"/>
              </a:rPr>
              <a:t>the </a:t>
            </a:r>
            <a:r>
              <a:rPr sz="1800" spc="-10" dirty="0">
                <a:latin typeface="Arial MT"/>
                <a:cs typeface="Arial MT"/>
              </a:rPr>
              <a:t>center </a:t>
            </a:r>
            <a:r>
              <a:rPr sz="1800" spc="-5" dirty="0">
                <a:latin typeface="Arial MT"/>
                <a:cs typeface="Arial MT"/>
              </a:rPr>
              <a:t>of egg, it </a:t>
            </a:r>
            <a:r>
              <a:rPr sz="1800" spc="-10" dirty="0">
                <a:latin typeface="Arial MT"/>
                <a:cs typeface="Arial MT"/>
              </a:rPr>
              <a:t>is </a:t>
            </a:r>
            <a:r>
              <a:rPr sz="1800" spc="-5" dirty="0">
                <a:latin typeface="Arial MT"/>
                <a:cs typeface="Arial MT"/>
              </a:rPr>
              <a:t> called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egg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yolk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and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enclosed</a:t>
            </a:r>
            <a:r>
              <a:rPr sz="1800" dirty="0">
                <a:latin typeface="Arial MT"/>
                <a:cs typeface="Arial MT"/>
              </a:rPr>
              <a:t> by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</a:t>
            </a:r>
            <a:r>
              <a:rPr sz="1800" dirty="0">
                <a:latin typeface="Arial MT"/>
                <a:cs typeface="Arial MT"/>
              </a:rPr>
              <a:t> thin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membrane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called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b="1" spc="-5" dirty="0">
                <a:latin typeface="Arial"/>
                <a:cs typeface="Arial"/>
              </a:rPr>
              <a:t>vitelline 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membrane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 MT"/>
                <a:cs typeface="Arial MT"/>
              </a:rPr>
              <a:t>which</a:t>
            </a:r>
            <a:r>
              <a:rPr sz="1800" spc="4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colorless.</a:t>
            </a:r>
            <a:endParaRPr sz="1800">
              <a:latin typeface="Arial MT"/>
              <a:cs typeface="Arial MT"/>
            </a:endParaRPr>
          </a:p>
          <a:p>
            <a:pPr marL="355600" indent="-343535" algn="just">
              <a:lnSpc>
                <a:spcPct val="100000"/>
              </a:lnSpc>
              <a:spcBef>
                <a:spcPts val="434"/>
              </a:spcBef>
              <a:buFont typeface="Wingdings"/>
              <a:buChar char=""/>
              <a:tabLst>
                <a:tab pos="356235" algn="l"/>
              </a:tabLst>
            </a:pPr>
            <a:r>
              <a:rPr sz="1800" dirty="0">
                <a:latin typeface="Arial MT"/>
                <a:cs typeface="Arial MT"/>
              </a:rPr>
              <a:t>It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accounts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for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about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31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%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of</a:t>
            </a:r>
            <a:r>
              <a:rPr sz="1800" dirty="0">
                <a:latin typeface="Arial MT"/>
                <a:cs typeface="Arial MT"/>
              </a:rPr>
              <a:t> the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total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egg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weight.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3600" y="3505200"/>
            <a:ext cx="53340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6059" y="1700911"/>
            <a:ext cx="25336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Germinal</a:t>
            </a:r>
            <a:r>
              <a:rPr sz="2800" spc="-55" dirty="0"/>
              <a:t> </a:t>
            </a:r>
            <a:r>
              <a:rPr sz="2800" spc="-5" dirty="0"/>
              <a:t>Disk: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383540" y="2185542"/>
            <a:ext cx="830325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5600" algn="l"/>
              </a:tabLst>
            </a:pPr>
            <a:r>
              <a:rPr sz="1800" dirty="0">
                <a:latin typeface="Arial MT"/>
                <a:cs typeface="Arial MT"/>
              </a:rPr>
              <a:t>A </a:t>
            </a:r>
            <a:r>
              <a:rPr sz="1800" spc="-5" dirty="0">
                <a:latin typeface="Arial MT"/>
                <a:cs typeface="Arial MT"/>
              </a:rPr>
              <a:t>small, circular, </a:t>
            </a:r>
            <a:r>
              <a:rPr sz="1800" spc="-10" dirty="0">
                <a:latin typeface="Arial MT"/>
                <a:cs typeface="Arial MT"/>
              </a:rPr>
              <a:t>white </a:t>
            </a:r>
            <a:r>
              <a:rPr sz="1800" spc="-5" dirty="0">
                <a:latin typeface="Arial MT"/>
                <a:cs typeface="Arial MT"/>
              </a:rPr>
              <a:t>spot (3-4mm) on </a:t>
            </a:r>
            <a:r>
              <a:rPr sz="1800" dirty="0">
                <a:latin typeface="Arial MT"/>
                <a:cs typeface="Arial MT"/>
              </a:rPr>
              <a:t>the </a:t>
            </a:r>
            <a:r>
              <a:rPr sz="1800" spc="-5" dirty="0">
                <a:latin typeface="Arial MT"/>
                <a:cs typeface="Arial MT"/>
              </a:rPr>
              <a:t>surface of the yolk, it’s </a:t>
            </a:r>
            <a:r>
              <a:rPr sz="1800" spc="-10" dirty="0">
                <a:latin typeface="Arial MT"/>
                <a:cs typeface="Arial MT"/>
              </a:rPr>
              <a:t>where </a:t>
            </a:r>
            <a:r>
              <a:rPr sz="1800" dirty="0">
                <a:latin typeface="Arial MT"/>
                <a:cs typeface="Arial MT"/>
              </a:rPr>
              <a:t>the 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sperm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enters</a:t>
            </a:r>
            <a:r>
              <a:rPr sz="1800" dirty="0">
                <a:latin typeface="Arial MT"/>
                <a:cs typeface="Arial MT"/>
              </a:rPr>
              <a:t> the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yolk,</a:t>
            </a:r>
            <a:r>
              <a:rPr sz="1800" spc="-5" dirty="0">
                <a:latin typeface="Arial MT"/>
                <a:cs typeface="Arial MT"/>
              </a:rPr>
              <a:t> and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it’s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called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b="1" spc="-5" dirty="0">
                <a:latin typeface="Arial"/>
                <a:cs typeface="Arial"/>
              </a:rPr>
              <a:t>blastoderm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spc="-5" dirty="0">
                <a:latin typeface="Arial MT"/>
                <a:cs typeface="Arial MT"/>
              </a:rPr>
              <a:t>in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fertile</a:t>
            </a:r>
            <a:r>
              <a:rPr sz="1800" spc="49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egg</a:t>
            </a:r>
            <a:r>
              <a:rPr sz="1800" spc="49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and 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b="1" spc="-5" dirty="0">
                <a:latin typeface="Arial"/>
                <a:cs typeface="Arial"/>
              </a:rPr>
              <a:t>blastodisc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 MT"/>
                <a:cs typeface="Arial MT"/>
              </a:rPr>
              <a:t>in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infertile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egg.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657600" y="2971800"/>
            <a:ext cx="4876800" cy="3657600"/>
            <a:chOff x="3657600" y="2971800"/>
            <a:chExt cx="4876800" cy="36576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57600" y="2971800"/>
              <a:ext cx="4876800" cy="36576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52060" y="4687823"/>
              <a:ext cx="1024153" cy="8001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095239" y="4877561"/>
              <a:ext cx="773430" cy="549275"/>
            </a:xfrm>
            <a:custGeom>
              <a:avLst/>
              <a:gdLst/>
              <a:ahLst/>
              <a:cxnLst/>
              <a:rect l="l" t="t" r="r" b="b"/>
              <a:pathLst>
                <a:path w="773429" h="549275">
                  <a:moveTo>
                    <a:pt x="711009" y="43338"/>
                  </a:moveTo>
                  <a:lnTo>
                    <a:pt x="673290" y="46464"/>
                  </a:lnTo>
                  <a:lnTo>
                    <a:pt x="0" y="517778"/>
                  </a:lnTo>
                  <a:lnTo>
                    <a:pt x="21844" y="549021"/>
                  </a:lnTo>
                  <a:lnTo>
                    <a:pt x="695186" y="77669"/>
                  </a:lnTo>
                  <a:lnTo>
                    <a:pt x="711009" y="43338"/>
                  </a:lnTo>
                  <a:close/>
                </a:path>
                <a:path w="773429" h="549275">
                  <a:moveTo>
                    <a:pt x="770294" y="5968"/>
                  </a:moveTo>
                  <a:lnTo>
                    <a:pt x="731138" y="5968"/>
                  </a:lnTo>
                  <a:lnTo>
                    <a:pt x="752983" y="37211"/>
                  </a:lnTo>
                  <a:lnTo>
                    <a:pt x="695186" y="77669"/>
                  </a:lnTo>
                  <a:lnTo>
                    <a:pt x="669289" y="133857"/>
                  </a:lnTo>
                  <a:lnTo>
                    <a:pt x="667579" y="141200"/>
                  </a:lnTo>
                  <a:lnTo>
                    <a:pt x="668750" y="148399"/>
                  </a:lnTo>
                  <a:lnTo>
                    <a:pt x="672540" y="154646"/>
                  </a:lnTo>
                  <a:lnTo>
                    <a:pt x="678688" y="159131"/>
                  </a:lnTo>
                  <a:lnTo>
                    <a:pt x="686030" y="160841"/>
                  </a:lnTo>
                  <a:lnTo>
                    <a:pt x="693229" y="159670"/>
                  </a:lnTo>
                  <a:lnTo>
                    <a:pt x="699476" y="155880"/>
                  </a:lnTo>
                  <a:lnTo>
                    <a:pt x="703961" y="149732"/>
                  </a:lnTo>
                  <a:lnTo>
                    <a:pt x="770294" y="5968"/>
                  </a:lnTo>
                  <a:close/>
                </a:path>
                <a:path w="773429" h="549275">
                  <a:moveTo>
                    <a:pt x="736555" y="13715"/>
                  </a:moveTo>
                  <a:lnTo>
                    <a:pt x="724662" y="13715"/>
                  </a:lnTo>
                  <a:lnTo>
                    <a:pt x="743585" y="40639"/>
                  </a:lnTo>
                  <a:lnTo>
                    <a:pt x="711009" y="43338"/>
                  </a:lnTo>
                  <a:lnTo>
                    <a:pt x="695186" y="77669"/>
                  </a:lnTo>
                  <a:lnTo>
                    <a:pt x="752983" y="37211"/>
                  </a:lnTo>
                  <a:lnTo>
                    <a:pt x="736555" y="13715"/>
                  </a:lnTo>
                  <a:close/>
                </a:path>
                <a:path w="773429" h="549275">
                  <a:moveTo>
                    <a:pt x="773049" y="0"/>
                  </a:moveTo>
                  <a:lnTo>
                    <a:pt x="608584" y="13588"/>
                  </a:lnTo>
                  <a:lnTo>
                    <a:pt x="591185" y="34162"/>
                  </a:lnTo>
                  <a:lnTo>
                    <a:pt x="593292" y="41400"/>
                  </a:lnTo>
                  <a:lnTo>
                    <a:pt x="597852" y="47101"/>
                  </a:lnTo>
                  <a:lnTo>
                    <a:pt x="604222" y="50682"/>
                  </a:lnTo>
                  <a:lnTo>
                    <a:pt x="611759" y="51562"/>
                  </a:lnTo>
                  <a:lnTo>
                    <a:pt x="673290" y="46464"/>
                  </a:lnTo>
                  <a:lnTo>
                    <a:pt x="731138" y="5968"/>
                  </a:lnTo>
                  <a:lnTo>
                    <a:pt x="770294" y="5968"/>
                  </a:lnTo>
                  <a:lnTo>
                    <a:pt x="773049" y="0"/>
                  </a:lnTo>
                  <a:close/>
                </a:path>
                <a:path w="773429" h="549275">
                  <a:moveTo>
                    <a:pt x="731138" y="5968"/>
                  </a:moveTo>
                  <a:lnTo>
                    <a:pt x="673290" y="46464"/>
                  </a:lnTo>
                  <a:lnTo>
                    <a:pt x="711009" y="43338"/>
                  </a:lnTo>
                  <a:lnTo>
                    <a:pt x="724662" y="13715"/>
                  </a:lnTo>
                  <a:lnTo>
                    <a:pt x="736555" y="13715"/>
                  </a:lnTo>
                  <a:lnTo>
                    <a:pt x="731138" y="5968"/>
                  </a:lnTo>
                  <a:close/>
                </a:path>
                <a:path w="773429" h="549275">
                  <a:moveTo>
                    <a:pt x="724662" y="13715"/>
                  </a:moveTo>
                  <a:lnTo>
                    <a:pt x="711009" y="43338"/>
                  </a:lnTo>
                  <a:lnTo>
                    <a:pt x="743585" y="40639"/>
                  </a:lnTo>
                  <a:lnTo>
                    <a:pt x="724662" y="13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2050" y="1700911"/>
            <a:ext cx="43548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2)</a:t>
            </a:r>
            <a:r>
              <a:rPr sz="2800" spc="-10" dirty="0"/>
              <a:t> </a:t>
            </a:r>
            <a:r>
              <a:rPr sz="2800" spc="-5" dirty="0"/>
              <a:t>Albumen</a:t>
            </a:r>
            <a:r>
              <a:rPr sz="2800" spc="5" dirty="0"/>
              <a:t> </a:t>
            </a:r>
            <a:r>
              <a:rPr sz="2800" spc="-5" dirty="0"/>
              <a:t>or</a:t>
            </a:r>
            <a:r>
              <a:rPr sz="2800" spc="-10" dirty="0"/>
              <a:t> </a:t>
            </a:r>
            <a:r>
              <a:rPr sz="2800" spc="-5" dirty="0"/>
              <a:t>Egg</a:t>
            </a:r>
            <a:r>
              <a:rPr sz="2800" spc="5" dirty="0"/>
              <a:t> </a:t>
            </a:r>
            <a:r>
              <a:rPr sz="2800" spc="-5" dirty="0"/>
              <a:t>White</a:t>
            </a:r>
            <a:r>
              <a:rPr sz="2800" b="0" spc="-5" dirty="0">
                <a:latin typeface="Arial MT"/>
                <a:cs typeface="Arial MT"/>
              </a:rPr>
              <a:t>: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2495270"/>
            <a:ext cx="7208520" cy="148907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albumen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accounts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for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about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58%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total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egg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weight.</a:t>
            </a:r>
            <a:endParaRPr sz="20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albumen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consists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two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layers:</a:t>
            </a:r>
            <a:endParaRPr sz="2000">
              <a:latin typeface="Arial MT"/>
              <a:cs typeface="Arial MT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469900" algn="l"/>
                <a:tab pos="470534" algn="l"/>
              </a:tabLst>
            </a:pPr>
            <a:r>
              <a:rPr sz="2000" b="1" dirty="0">
                <a:latin typeface="Arial"/>
                <a:cs typeface="Arial"/>
              </a:rPr>
              <a:t>outer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thin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5" dirty="0">
                <a:latin typeface="Arial"/>
                <a:cs typeface="Arial"/>
              </a:rPr>
              <a:t>white</a:t>
            </a:r>
            <a:r>
              <a:rPr sz="2000" spc="5" dirty="0">
                <a:latin typeface="Arial MT"/>
                <a:cs typeface="Arial MT"/>
              </a:rPr>
              <a:t>.</a:t>
            </a:r>
            <a:endParaRPr sz="2000">
              <a:latin typeface="Arial MT"/>
              <a:cs typeface="Arial MT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469900" algn="l"/>
                <a:tab pos="470534" algn="l"/>
              </a:tabLst>
            </a:pPr>
            <a:r>
              <a:rPr sz="2000" b="1" dirty="0">
                <a:latin typeface="Arial"/>
                <a:cs typeface="Arial"/>
              </a:rPr>
              <a:t>inner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thick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5" dirty="0">
                <a:latin typeface="Arial"/>
                <a:cs typeface="Arial"/>
              </a:rPr>
              <a:t>white.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57340" y="4690109"/>
            <a:ext cx="4216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 MT"/>
                <a:cs typeface="Arial MT"/>
              </a:rPr>
              <a:t>this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55460" y="4018863"/>
            <a:ext cx="2406015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425450" algn="l"/>
                <a:tab pos="1134110" algn="l"/>
                <a:tab pos="2110740" algn="l"/>
              </a:tabLst>
            </a:pPr>
            <a:r>
              <a:rPr sz="2000" spc="-5" dirty="0">
                <a:latin typeface="Arial MT"/>
                <a:cs typeface="Arial MT"/>
              </a:rPr>
              <a:t>i</a:t>
            </a:r>
            <a:r>
              <a:rPr sz="2000" dirty="0">
                <a:latin typeface="Arial MT"/>
                <a:cs typeface="Arial MT"/>
              </a:rPr>
              <a:t>s	also	known	as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Arial MT"/>
              <a:cs typeface="Arial MT"/>
            </a:endParaRPr>
          </a:p>
          <a:p>
            <a:pPr marR="6350" algn="r">
              <a:lnSpc>
                <a:spcPct val="100000"/>
              </a:lnSpc>
              <a:spcBef>
                <a:spcPts val="5"/>
              </a:spcBef>
              <a:tabLst>
                <a:tab pos="804545" algn="l"/>
                <a:tab pos="1725295" algn="l"/>
              </a:tabLst>
            </a:pPr>
            <a:r>
              <a:rPr sz="2000" spc="-5" dirty="0">
                <a:latin typeface="Arial MT"/>
                <a:cs typeface="Arial MT"/>
              </a:rPr>
              <a:t>layer,	</a:t>
            </a:r>
            <a:r>
              <a:rPr sz="2000" dirty="0">
                <a:latin typeface="Arial MT"/>
                <a:cs typeface="Arial MT"/>
              </a:rPr>
              <a:t>known	as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9740" y="4018863"/>
            <a:ext cx="5679440" cy="1307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354965" algn="l"/>
                <a:tab pos="355600" algn="l"/>
                <a:tab pos="1036955" algn="l"/>
                <a:tab pos="1844675" algn="l"/>
                <a:tab pos="2609850" algn="l"/>
                <a:tab pos="3443604" algn="l"/>
                <a:tab pos="4237990" algn="l"/>
                <a:tab pos="4690110" algn="l"/>
              </a:tabLst>
            </a:pPr>
            <a:r>
              <a:rPr sz="2000" dirty="0">
                <a:latin typeface="Arial MT"/>
                <a:cs typeface="Arial MT"/>
              </a:rPr>
              <a:t>The	inn</a:t>
            </a:r>
            <a:r>
              <a:rPr sz="2000" spc="-15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r	</a:t>
            </a:r>
            <a:r>
              <a:rPr sz="2000" spc="-20" dirty="0">
                <a:latin typeface="Arial MT"/>
                <a:cs typeface="Arial MT"/>
              </a:rPr>
              <a:t>t</a:t>
            </a:r>
            <a:r>
              <a:rPr sz="2000" dirty="0">
                <a:latin typeface="Arial MT"/>
                <a:cs typeface="Arial MT"/>
              </a:rPr>
              <a:t>hick	</a:t>
            </a:r>
            <a:r>
              <a:rPr sz="2000" spc="-10" dirty="0">
                <a:latin typeface="Arial MT"/>
                <a:cs typeface="Arial MT"/>
              </a:rPr>
              <a:t>w</a:t>
            </a:r>
            <a:r>
              <a:rPr sz="2000" dirty="0">
                <a:latin typeface="Arial MT"/>
                <a:cs typeface="Arial MT"/>
              </a:rPr>
              <a:t>hi</a:t>
            </a:r>
            <a:r>
              <a:rPr sz="2000" spc="-10" dirty="0">
                <a:latin typeface="Arial MT"/>
                <a:cs typeface="Arial MT"/>
              </a:rPr>
              <a:t>t</a:t>
            </a:r>
            <a:r>
              <a:rPr sz="2000" dirty="0">
                <a:latin typeface="Arial MT"/>
                <a:cs typeface="Arial MT"/>
              </a:rPr>
              <a:t>e	la</a:t>
            </a:r>
            <a:r>
              <a:rPr sz="2000" spc="-10" dirty="0">
                <a:latin typeface="Arial MT"/>
                <a:cs typeface="Arial MT"/>
              </a:rPr>
              <a:t>y</a:t>
            </a:r>
            <a:r>
              <a:rPr sz="2000" dirty="0">
                <a:latin typeface="Arial MT"/>
                <a:cs typeface="Arial MT"/>
              </a:rPr>
              <a:t>er	of	album</a:t>
            </a:r>
            <a:r>
              <a:rPr sz="2000" spc="-15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n</a:t>
            </a:r>
            <a:endParaRPr sz="20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Arial MT"/>
                <a:cs typeface="Arial MT"/>
              </a:rPr>
              <a:t>(</a:t>
            </a:r>
            <a:r>
              <a:rPr sz="2000" b="1" dirty="0">
                <a:latin typeface="Arial"/>
                <a:cs typeface="Arial"/>
              </a:rPr>
              <a:t>chalaziferous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layer</a:t>
            </a:r>
            <a:r>
              <a:rPr sz="2000" spc="-5" dirty="0">
                <a:latin typeface="Arial MT"/>
                <a:cs typeface="Arial MT"/>
              </a:rPr>
              <a:t>).</a:t>
            </a:r>
            <a:endParaRPr sz="20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354965" algn="l"/>
                <a:tab pos="355600" algn="l"/>
                <a:tab pos="1022985" algn="l"/>
                <a:tab pos="1731645" algn="l"/>
                <a:tab pos="2526030" algn="l"/>
                <a:tab pos="3277235" algn="l"/>
                <a:tab pos="3830320" algn="l"/>
                <a:tab pos="5016500" algn="l"/>
              </a:tabLst>
            </a:pPr>
            <a:r>
              <a:rPr sz="2000" dirty="0">
                <a:latin typeface="Arial MT"/>
                <a:cs typeface="Arial MT"/>
              </a:rPr>
              <a:t>Two	</a:t>
            </a:r>
            <a:r>
              <a:rPr sz="2000" spc="-5" dirty="0">
                <a:latin typeface="Arial MT"/>
                <a:cs typeface="Arial MT"/>
              </a:rPr>
              <a:t>thick	</a:t>
            </a:r>
            <a:r>
              <a:rPr sz="2000" dirty="0">
                <a:latin typeface="Arial MT"/>
                <a:cs typeface="Arial MT"/>
              </a:rPr>
              <a:t>spiral	band	</a:t>
            </a:r>
            <a:r>
              <a:rPr sz="2000" spc="-5" dirty="0">
                <a:latin typeface="Arial MT"/>
                <a:cs typeface="Arial MT"/>
              </a:rPr>
              <a:t>are	emerged	from</a:t>
            </a:r>
            <a:endParaRPr sz="20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chalazae</a:t>
            </a:r>
            <a:r>
              <a:rPr sz="2000" dirty="0">
                <a:latin typeface="Arial MT"/>
                <a:cs typeface="Arial MT"/>
              </a:rPr>
              <a:t>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9852" y="1896237"/>
            <a:ext cx="192341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Chal</a:t>
            </a:r>
            <a:r>
              <a:rPr sz="3200" spc="-15" dirty="0"/>
              <a:t>a</a:t>
            </a:r>
            <a:r>
              <a:rPr sz="3200" dirty="0"/>
              <a:t>zae: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31140" y="2814904"/>
            <a:ext cx="3882390" cy="2831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Two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thick</a:t>
            </a:r>
            <a:r>
              <a:rPr sz="2000" dirty="0">
                <a:latin typeface="Arial MT"/>
                <a:cs typeface="Arial MT"/>
              </a:rPr>
              <a:t> spiral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band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are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emerged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from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b="1" spc="-5" dirty="0">
                <a:latin typeface="Arial"/>
                <a:cs typeface="Arial"/>
              </a:rPr>
              <a:t>chalaziferous 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layer</a:t>
            </a:r>
            <a:r>
              <a:rPr sz="2000" spc="-5" dirty="0">
                <a:latin typeface="Arial MT"/>
                <a:cs typeface="Arial MT"/>
              </a:rPr>
              <a:t>. </a:t>
            </a:r>
            <a:r>
              <a:rPr sz="2000" dirty="0">
                <a:latin typeface="Arial MT"/>
                <a:cs typeface="Arial MT"/>
              </a:rPr>
              <a:t>They </a:t>
            </a:r>
            <a:r>
              <a:rPr sz="2000" spc="-5" dirty="0">
                <a:latin typeface="Arial MT"/>
                <a:cs typeface="Arial MT"/>
              </a:rPr>
              <a:t>are </a:t>
            </a:r>
            <a:r>
              <a:rPr sz="2000" dirty="0">
                <a:latin typeface="Arial MT"/>
                <a:cs typeface="Arial MT"/>
              </a:rPr>
              <a:t>joining </a:t>
            </a:r>
            <a:r>
              <a:rPr sz="2000" spc="-5" dirty="0">
                <a:latin typeface="Arial MT"/>
                <a:cs typeface="Arial MT"/>
              </a:rPr>
              <a:t>the </a:t>
            </a:r>
            <a:r>
              <a:rPr sz="2000" dirty="0">
                <a:latin typeface="Arial MT"/>
                <a:cs typeface="Arial MT"/>
              </a:rPr>
              <a:t>yolk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to </a:t>
            </a:r>
            <a:r>
              <a:rPr sz="2000" dirty="0">
                <a:latin typeface="Arial MT"/>
                <a:cs typeface="Arial MT"/>
              </a:rPr>
              <a:t>the </a:t>
            </a:r>
            <a:r>
              <a:rPr sz="2000" spc="-5" dirty="0">
                <a:latin typeface="Arial MT"/>
                <a:cs typeface="Arial MT"/>
              </a:rPr>
              <a:t>ends </a:t>
            </a:r>
            <a:r>
              <a:rPr sz="2000" spc="-10" dirty="0">
                <a:latin typeface="Arial MT"/>
                <a:cs typeface="Arial MT"/>
              </a:rPr>
              <a:t>of </a:t>
            </a:r>
            <a:r>
              <a:rPr sz="2000" dirty="0">
                <a:latin typeface="Arial MT"/>
                <a:cs typeface="Arial MT"/>
              </a:rPr>
              <a:t>the shell </a:t>
            </a:r>
            <a:r>
              <a:rPr sz="2000" spc="-5" dirty="0">
                <a:latin typeface="Arial MT"/>
                <a:cs typeface="Arial MT"/>
              </a:rPr>
              <a:t>to </a:t>
            </a:r>
            <a:r>
              <a:rPr sz="2000" dirty="0">
                <a:latin typeface="Arial MT"/>
                <a:cs typeface="Arial MT"/>
              </a:rPr>
              <a:t>hold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yolk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the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centre</a:t>
            </a:r>
            <a:r>
              <a:rPr sz="2000" dirty="0">
                <a:latin typeface="Arial MT"/>
                <a:cs typeface="Arial MT"/>
              </a:rPr>
              <a:t> of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egg.</a:t>
            </a:r>
            <a:endParaRPr sz="2000">
              <a:latin typeface="Arial MT"/>
              <a:cs typeface="Arial MT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84"/>
              </a:spcBef>
              <a:buFont typeface="Wingdings"/>
              <a:buChar char=""/>
              <a:tabLst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Prominent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chalazae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indicate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high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quality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egg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(fresher</a:t>
            </a:r>
            <a:r>
              <a:rPr sz="2000" dirty="0">
                <a:latin typeface="Arial MT"/>
                <a:cs typeface="Arial MT"/>
              </a:rPr>
              <a:t> the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egg).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52544" y="2209800"/>
            <a:ext cx="4562855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15439" y="2032000"/>
            <a:ext cx="5788660" cy="4381500"/>
            <a:chOff x="1615439" y="2032000"/>
            <a:chExt cx="5788660" cy="4381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02307" y="2118360"/>
              <a:ext cx="5612892" cy="4206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615440" y="2031999"/>
              <a:ext cx="5788660" cy="4381500"/>
            </a:xfrm>
            <a:custGeom>
              <a:avLst/>
              <a:gdLst/>
              <a:ahLst/>
              <a:cxnLst/>
              <a:rect l="l" t="t" r="r" b="b"/>
              <a:pathLst>
                <a:path w="5788659" h="4381500">
                  <a:moveTo>
                    <a:pt x="5717413" y="69850"/>
                  </a:moveTo>
                  <a:lnTo>
                    <a:pt x="70739" y="69850"/>
                  </a:lnTo>
                  <a:lnTo>
                    <a:pt x="70739" y="87630"/>
                  </a:lnTo>
                  <a:lnTo>
                    <a:pt x="70739" y="4292600"/>
                  </a:lnTo>
                  <a:lnTo>
                    <a:pt x="70739" y="4310380"/>
                  </a:lnTo>
                  <a:lnTo>
                    <a:pt x="5717413" y="4310380"/>
                  </a:lnTo>
                  <a:lnTo>
                    <a:pt x="5717413" y="4292600"/>
                  </a:lnTo>
                  <a:lnTo>
                    <a:pt x="5717413" y="87884"/>
                  </a:lnTo>
                  <a:lnTo>
                    <a:pt x="5699760" y="87884"/>
                  </a:lnTo>
                  <a:lnTo>
                    <a:pt x="5699760" y="4292600"/>
                  </a:lnTo>
                  <a:lnTo>
                    <a:pt x="88392" y="4292600"/>
                  </a:lnTo>
                  <a:lnTo>
                    <a:pt x="88392" y="87630"/>
                  </a:lnTo>
                  <a:lnTo>
                    <a:pt x="5717413" y="87630"/>
                  </a:lnTo>
                  <a:lnTo>
                    <a:pt x="5717413" y="69850"/>
                  </a:lnTo>
                  <a:close/>
                </a:path>
                <a:path w="5788659" h="4381500">
                  <a:moveTo>
                    <a:pt x="5788152" y="52578"/>
                  </a:moveTo>
                  <a:lnTo>
                    <a:pt x="5735066" y="52578"/>
                  </a:lnTo>
                  <a:lnTo>
                    <a:pt x="5735066" y="4327957"/>
                  </a:lnTo>
                  <a:lnTo>
                    <a:pt x="5788152" y="4327969"/>
                  </a:lnTo>
                  <a:lnTo>
                    <a:pt x="5788152" y="52578"/>
                  </a:lnTo>
                  <a:close/>
                </a:path>
                <a:path w="5788659" h="4381500">
                  <a:moveTo>
                    <a:pt x="5788152" y="0"/>
                  </a:moveTo>
                  <a:lnTo>
                    <a:pt x="0" y="0"/>
                  </a:lnTo>
                  <a:lnTo>
                    <a:pt x="0" y="52070"/>
                  </a:lnTo>
                  <a:lnTo>
                    <a:pt x="0" y="4328160"/>
                  </a:lnTo>
                  <a:lnTo>
                    <a:pt x="0" y="4381500"/>
                  </a:lnTo>
                  <a:lnTo>
                    <a:pt x="5788152" y="4381500"/>
                  </a:lnTo>
                  <a:lnTo>
                    <a:pt x="5788152" y="4328160"/>
                  </a:lnTo>
                  <a:lnTo>
                    <a:pt x="53086" y="4328160"/>
                  </a:lnTo>
                  <a:lnTo>
                    <a:pt x="53086" y="52070"/>
                  </a:lnTo>
                  <a:lnTo>
                    <a:pt x="5788152" y="52070"/>
                  </a:lnTo>
                  <a:lnTo>
                    <a:pt x="57881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5760" y="2234311"/>
            <a:ext cx="31654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3)</a:t>
            </a:r>
            <a:r>
              <a:rPr sz="2800" spc="-35" dirty="0"/>
              <a:t> </a:t>
            </a:r>
            <a:r>
              <a:rPr sz="2800" spc="-5" dirty="0"/>
              <a:t>Shell</a:t>
            </a:r>
            <a:r>
              <a:rPr sz="2800" spc="-20" dirty="0"/>
              <a:t> </a:t>
            </a:r>
            <a:r>
              <a:rPr sz="2800" spc="-5" dirty="0"/>
              <a:t>Membrane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383540" y="2723210"/>
            <a:ext cx="487362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354965" algn="l"/>
                <a:tab pos="355600" algn="l"/>
                <a:tab pos="1009015" algn="l"/>
                <a:tab pos="1789430" algn="l"/>
                <a:tab pos="3387090" algn="l"/>
                <a:tab pos="4280535" algn="l"/>
              </a:tabLst>
            </a:pPr>
            <a:r>
              <a:rPr sz="2000" dirty="0">
                <a:latin typeface="Arial MT"/>
                <a:cs typeface="Arial MT"/>
              </a:rPr>
              <a:t>two	</a:t>
            </a:r>
            <a:r>
              <a:rPr sz="2000" spc="-10" dirty="0">
                <a:latin typeface="Arial MT"/>
                <a:cs typeface="Arial MT"/>
              </a:rPr>
              <a:t>s</a:t>
            </a:r>
            <a:r>
              <a:rPr sz="2000" dirty="0">
                <a:latin typeface="Arial MT"/>
                <a:cs typeface="Arial MT"/>
              </a:rPr>
              <a:t>hell	me</a:t>
            </a:r>
            <a:r>
              <a:rPr sz="2000" spc="-15" dirty="0">
                <a:latin typeface="Arial MT"/>
                <a:cs typeface="Arial MT"/>
              </a:rPr>
              <a:t>m</a:t>
            </a:r>
            <a:r>
              <a:rPr sz="2000" dirty="0">
                <a:latin typeface="Arial MT"/>
                <a:cs typeface="Arial MT"/>
              </a:rPr>
              <a:t>b</a:t>
            </a:r>
            <a:r>
              <a:rPr sz="2000" spc="-10" dirty="0">
                <a:latin typeface="Arial MT"/>
                <a:cs typeface="Arial MT"/>
              </a:rPr>
              <a:t>r</a:t>
            </a:r>
            <a:r>
              <a:rPr sz="2000" dirty="0">
                <a:latin typeface="Arial MT"/>
                <a:cs typeface="Arial MT"/>
              </a:rPr>
              <a:t>an</a:t>
            </a:r>
            <a:r>
              <a:rPr sz="2000" spc="-10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s	</a:t>
            </a:r>
            <a:r>
              <a:rPr sz="2000" b="1" dirty="0">
                <a:latin typeface="Arial"/>
                <a:cs typeface="Arial"/>
              </a:rPr>
              <a:t>outer	s</a:t>
            </a:r>
            <a:r>
              <a:rPr sz="2000" b="1" spc="-15" dirty="0">
                <a:latin typeface="Arial"/>
                <a:cs typeface="Arial"/>
              </a:rPr>
              <a:t>h</a:t>
            </a:r>
            <a:r>
              <a:rPr sz="2000" b="1" dirty="0">
                <a:latin typeface="Arial"/>
                <a:cs typeface="Arial"/>
              </a:rPr>
              <a:t>ell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Arial MT"/>
                <a:cs typeface="Arial MT"/>
              </a:rPr>
              <a:t>membrane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and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b="1" dirty="0">
                <a:latin typeface="Arial"/>
                <a:cs typeface="Arial"/>
              </a:rPr>
              <a:t>inner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shell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dirty="0">
                <a:latin typeface="Arial MT"/>
                <a:cs typeface="Arial MT"/>
              </a:rPr>
              <a:t>membrane.</a:t>
            </a:r>
            <a:endParaRPr sz="20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354965" algn="l"/>
                <a:tab pos="355600" algn="l"/>
                <a:tab pos="1049020" algn="l"/>
                <a:tab pos="3180080" algn="l"/>
                <a:tab pos="4041140" algn="l"/>
              </a:tabLst>
            </a:pPr>
            <a:r>
              <a:rPr sz="2000" dirty="0">
                <a:latin typeface="Arial MT"/>
                <a:cs typeface="Arial MT"/>
              </a:rPr>
              <a:t>They	f</a:t>
            </a:r>
            <a:r>
              <a:rPr sz="2000" spc="-20" dirty="0">
                <a:latin typeface="Arial MT"/>
                <a:cs typeface="Arial MT"/>
              </a:rPr>
              <a:t>o</a:t>
            </a:r>
            <a:r>
              <a:rPr sz="2000" dirty="0">
                <a:latin typeface="Arial MT"/>
                <a:cs typeface="Arial MT"/>
              </a:rPr>
              <a:t>rm </a:t>
            </a:r>
            <a:r>
              <a:rPr sz="2000" spc="-114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 </a:t>
            </a:r>
            <a:r>
              <a:rPr sz="2000" spc="-114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p</a:t>
            </a:r>
            <a:r>
              <a:rPr sz="2000" dirty="0">
                <a:latin typeface="Arial MT"/>
                <a:cs typeface="Arial MT"/>
              </a:rPr>
              <a:t>rot</a:t>
            </a:r>
            <a:r>
              <a:rPr sz="2000" spc="-20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ctive	</a:t>
            </a:r>
            <a:r>
              <a:rPr sz="2000" spc="-10" dirty="0">
                <a:latin typeface="Arial MT"/>
                <a:cs typeface="Arial MT"/>
              </a:rPr>
              <a:t>b</a:t>
            </a:r>
            <a:r>
              <a:rPr sz="2000" dirty="0">
                <a:latin typeface="Arial MT"/>
                <a:cs typeface="Arial MT"/>
              </a:rPr>
              <a:t>arrier	</a:t>
            </a:r>
            <a:r>
              <a:rPr sz="2000" spc="-1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gainst  bacteria.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06854" y="4064584"/>
            <a:ext cx="1594485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735965" algn="l"/>
              </a:tabLst>
            </a:pPr>
            <a:r>
              <a:rPr sz="2000" dirty="0">
                <a:latin typeface="Arial MT"/>
                <a:cs typeface="Arial MT"/>
              </a:rPr>
              <a:t>and	shell</a:t>
            </a:r>
            <a:endParaRPr sz="2000">
              <a:latin typeface="Arial MT"/>
              <a:cs typeface="Arial MT"/>
            </a:endParaRPr>
          </a:p>
          <a:p>
            <a:pPr marR="42545" algn="r">
              <a:lnSpc>
                <a:spcPct val="100000"/>
              </a:lnSpc>
              <a:spcBef>
                <a:spcPts val="5"/>
              </a:spcBef>
              <a:tabLst>
                <a:tab pos="827405" algn="l"/>
                <a:tab pos="1304290" algn="l"/>
              </a:tabLst>
            </a:pPr>
            <a:r>
              <a:rPr sz="2000" spc="-1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bout	11	%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29354" y="4064584"/>
            <a:ext cx="1527175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 MT"/>
                <a:cs typeface="Arial MT"/>
              </a:rPr>
              <a:t>membranes</a:t>
            </a:r>
            <a:endParaRPr sz="20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  <a:tabLst>
                <a:tab pos="405130" algn="l"/>
                <a:tab pos="1077595" algn="l"/>
              </a:tabLst>
            </a:pPr>
            <a:r>
              <a:rPr sz="2000" dirty="0">
                <a:latin typeface="Arial MT"/>
                <a:cs typeface="Arial MT"/>
              </a:rPr>
              <a:t>of	t</a:t>
            </a:r>
            <a:r>
              <a:rPr sz="2000" spc="-20" dirty="0">
                <a:latin typeface="Arial MT"/>
                <a:cs typeface="Arial MT"/>
              </a:rPr>
              <a:t>o</a:t>
            </a:r>
            <a:r>
              <a:rPr sz="2000" dirty="0">
                <a:latin typeface="Arial MT"/>
                <a:cs typeface="Arial MT"/>
              </a:rPr>
              <a:t>tal	e</a:t>
            </a:r>
            <a:r>
              <a:rPr sz="2000" spc="-10" dirty="0">
                <a:latin typeface="Arial MT"/>
                <a:cs typeface="Arial MT"/>
              </a:rPr>
              <a:t>g</a:t>
            </a:r>
            <a:r>
              <a:rPr sz="2000" dirty="0">
                <a:latin typeface="Arial MT"/>
                <a:cs typeface="Arial MT"/>
              </a:rPr>
              <a:t>g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540" y="4064584"/>
            <a:ext cx="1644014" cy="941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354965" algn="l"/>
                <a:tab pos="355600" algn="l"/>
                <a:tab pos="1106805" algn="l"/>
              </a:tabLst>
            </a:pPr>
            <a:r>
              <a:rPr sz="2000" dirty="0">
                <a:latin typeface="Arial MT"/>
                <a:cs typeface="Arial MT"/>
              </a:rPr>
              <a:t>The	shell  </a:t>
            </a:r>
            <a:r>
              <a:rPr sz="2000" spc="-5" dirty="0">
                <a:latin typeface="Arial MT"/>
                <a:cs typeface="Arial MT"/>
              </a:rPr>
              <a:t>constitute </a:t>
            </a:r>
            <a:r>
              <a:rPr sz="2000" dirty="0">
                <a:latin typeface="Arial MT"/>
                <a:cs typeface="Arial MT"/>
              </a:rPr>
              <a:t> weight.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38800" y="2209800"/>
            <a:ext cx="3028188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7566" y="1371600"/>
            <a:ext cx="1458907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Air</a:t>
            </a:r>
            <a:r>
              <a:rPr lang="ar-SA" sz="3200" spc="-80" dirty="0"/>
              <a:t>  space</a:t>
            </a:r>
            <a:r>
              <a:rPr sz="3200" dirty="0"/>
              <a:t>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2400" y="2590800"/>
            <a:ext cx="4639136" cy="22320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55600" algn="l"/>
              </a:tabLst>
            </a:pPr>
            <a:r>
              <a:rPr sz="2000" spc="-5" dirty="0">
                <a:latin typeface="Arial MT"/>
                <a:cs typeface="Arial MT"/>
              </a:rPr>
              <a:t>It</a:t>
            </a:r>
            <a:r>
              <a:rPr sz="2000" spc="4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is</a:t>
            </a:r>
            <a:r>
              <a:rPr sz="2000" spc="4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4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pocket</a:t>
            </a:r>
            <a:r>
              <a:rPr sz="2000" spc="4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4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air</a:t>
            </a:r>
            <a:r>
              <a:rPr sz="2000" spc="4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formed</a:t>
            </a:r>
            <a:r>
              <a:rPr sz="2000" spc="4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at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 </a:t>
            </a:r>
            <a:r>
              <a:rPr sz="2000" spc="-5" dirty="0">
                <a:latin typeface="Arial MT"/>
                <a:cs typeface="Arial MT"/>
              </a:rPr>
              <a:t>large end </a:t>
            </a:r>
            <a:r>
              <a:rPr sz="2000" dirty="0">
                <a:latin typeface="Arial MT"/>
                <a:cs typeface="Arial MT"/>
              </a:rPr>
              <a:t>of the </a:t>
            </a:r>
            <a:r>
              <a:rPr sz="2000" spc="-5" dirty="0">
                <a:latin typeface="Arial MT"/>
                <a:cs typeface="Arial MT"/>
              </a:rPr>
              <a:t>egg. </a:t>
            </a:r>
            <a:r>
              <a:rPr sz="2000" dirty="0">
                <a:latin typeface="Arial MT"/>
                <a:cs typeface="Arial MT"/>
              </a:rPr>
              <a:t>This </a:t>
            </a:r>
            <a:r>
              <a:rPr sz="2000" spc="-5" dirty="0">
                <a:latin typeface="Arial MT"/>
                <a:cs typeface="Arial MT"/>
              </a:rPr>
              <a:t>is </a:t>
            </a:r>
            <a:r>
              <a:rPr sz="2000" dirty="0">
                <a:latin typeface="Arial MT"/>
                <a:cs typeface="Arial MT"/>
              </a:rPr>
              <a:t> caused by </a:t>
            </a:r>
            <a:r>
              <a:rPr sz="2000" spc="-5" dirty="0">
                <a:latin typeface="Arial MT"/>
                <a:cs typeface="Arial MT"/>
              </a:rPr>
              <a:t>the contraction </a:t>
            </a:r>
            <a:r>
              <a:rPr sz="2000" dirty="0">
                <a:latin typeface="Arial MT"/>
                <a:cs typeface="Arial MT"/>
              </a:rPr>
              <a:t>of the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contents </a:t>
            </a:r>
            <a:r>
              <a:rPr sz="2000" spc="-10" dirty="0">
                <a:latin typeface="Arial MT"/>
                <a:cs typeface="Arial MT"/>
              </a:rPr>
              <a:t>on </a:t>
            </a:r>
            <a:r>
              <a:rPr sz="2000" dirty="0">
                <a:latin typeface="Arial MT"/>
                <a:cs typeface="Arial MT"/>
              </a:rPr>
              <a:t>cooling </a:t>
            </a:r>
            <a:r>
              <a:rPr sz="2000" spc="-5" dirty="0">
                <a:latin typeface="Arial MT"/>
                <a:cs typeface="Arial MT"/>
              </a:rPr>
              <a:t>after </a:t>
            </a:r>
            <a:r>
              <a:rPr sz="2000" dirty="0">
                <a:latin typeface="Arial MT"/>
                <a:cs typeface="Arial MT"/>
              </a:rPr>
              <a:t>the </a:t>
            </a:r>
            <a:r>
              <a:rPr sz="2000" spc="-5" dirty="0">
                <a:latin typeface="Arial MT"/>
                <a:cs typeface="Arial MT"/>
              </a:rPr>
              <a:t>egg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is </a:t>
            </a:r>
            <a:r>
              <a:rPr sz="2000" dirty="0">
                <a:latin typeface="Arial MT"/>
                <a:cs typeface="Arial MT"/>
              </a:rPr>
              <a:t>laid.</a:t>
            </a:r>
          </a:p>
          <a:p>
            <a:pPr marL="355600" marR="5080" indent="-342900" algn="just">
              <a:lnSpc>
                <a:spcPct val="100000"/>
              </a:lnSpc>
              <a:spcBef>
                <a:spcPts val="484"/>
              </a:spcBef>
              <a:buFont typeface="Wingdings"/>
              <a:buChar char=""/>
              <a:tabLst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The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air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cell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increases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with</a:t>
            </a:r>
            <a:r>
              <a:rPr sz="2000" spc="5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age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egg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there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is </a:t>
            </a:r>
            <a:r>
              <a:rPr sz="2000" dirty="0">
                <a:latin typeface="Arial MT"/>
                <a:cs typeface="Arial MT"/>
              </a:rPr>
              <a:t> considerable amount of </a:t>
            </a:r>
            <a:r>
              <a:rPr sz="2000" spc="-5" dirty="0">
                <a:latin typeface="Arial MT"/>
                <a:cs typeface="Arial MT"/>
              </a:rPr>
              <a:t>moisture </a:t>
            </a:r>
            <a:r>
              <a:rPr sz="2000" dirty="0">
                <a:latin typeface="Arial MT"/>
                <a:cs typeface="Arial MT"/>
              </a:rPr>
              <a:t> loss.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6800" y="2590800"/>
            <a:ext cx="3997452" cy="2971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35</TotalTime>
  <Words>542</Words>
  <Application>Microsoft Office PowerPoint</Application>
  <PresentationFormat>عرض على الشاشة (4:3)</PresentationFormat>
  <Paragraphs>63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2" baseType="lpstr">
      <vt:lpstr>Arial</vt:lpstr>
      <vt:lpstr>Arial MT</vt:lpstr>
      <vt:lpstr>Calibri</vt:lpstr>
      <vt:lpstr>Cambria</vt:lpstr>
      <vt:lpstr>Times New Roman</vt:lpstr>
      <vt:lpstr>Wingdings</vt:lpstr>
      <vt:lpstr>Wingdings 3</vt:lpstr>
      <vt:lpstr>Ion</vt:lpstr>
      <vt:lpstr>Poultry management First  stage   </vt:lpstr>
      <vt:lpstr>Structure of Egg</vt:lpstr>
      <vt:lpstr>1) Yolk:</vt:lpstr>
      <vt:lpstr>Germinal Disk:</vt:lpstr>
      <vt:lpstr>2) Albumen or Egg White:</vt:lpstr>
      <vt:lpstr>Chalazae:</vt:lpstr>
      <vt:lpstr>عرض تقديمي في PowerPoint</vt:lpstr>
      <vt:lpstr>3) Shell Membrane</vt:lpstr>
      <vt:lpstr>Air  space:</vt:lpstr>
      <vt:lpstr>4) Egg Shell:</vt:lpstr>
      <vt:lpstr>Chemical Composition  Nutritive Value of Egg</vt:lpstr>
      <vt:lpstr>Chemical Composition  Nutritive Value of Egg</vt:lpstr>
      <vt:lpstr>Chemical Composition  Nutritive Value of Egg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Dhafer M. Aziz</dc:creator>
  <cp:lastModifiedBy>Maher</cp:lastModifiedBy>
  <cp:revision>5</cp:revision>
  <dcterms:created xsi:type="dcterms:W3CDTF">2023-03-31T10:59:23Z</dcterms:created>
  <dcterms:modified xsi:type="dcterms:W3CDTF">2026-04-05T14:10:49Z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2019-04-13T00:00:00Z</vt:filetime>
  </property>
  <property fmtid="{D5CDD505-2E9C-101B-9397-08002B2CF9AE}" pid="3" name="Creator">
    <vt:lpwstr>Microsoft® PowerPoint® لبرنامج Office 365</vt:lpwstr>
  </property>
  <property fmtid="{D5CDD505-2E9C-101B-9397-08002B2CF9AE}" pid="4" name="LastSaved">
    <vt:filetime>2023-03-31T00:00:00Z</vt:filetime>
  </property>
</Properties>
</file>